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69"/>
  </p:notesMasterIdLst>
  <p:sldIdLst>
    <p:sldId id="256" r:id="rId2"/>
    <p:sldId id="371" r:id="rId3"/>
    <p:sldId id="372" r:id="rId4"/>
    <p:sldId id="305" r:id="rId5"/>
    <p:sldId id="306" r:id="rId6"/>
    <p:sldId id="356" r:id="rId7"/>
    <p:sldId id="357" r:id="rId8"/>
    <p:sldId id="375" r:id="rId9"/>
    <p:sldId id="358" r:id="rId10"/>
    <p:sldId id="360" r:id="rId11"/>
    <p:sldId id="361" r:id="rId12"/>
    <p:sldId id="300" r:id="rId13"/>
    <p:sldId id="301" r:id="rId14"/>
    <p:sldId id="373" r:id="rId15"/>
    <p:sldId id="374" r:id="rId16"/>
    <p:sldId id="302" r:id="rId17"/>
    <p:sldId id="303" r:id="rId18"/>
    <p:sldId id="304" r:id="rId19"/>
    <p:sldId id="307" r:id="rId20"/>
    <p:sldId id="308" r:id="rId21"/>
    <p:sldId id="311" r:id="rId22"/>
    <p:sldId id="313" r:id="rId23"/>
    <p:sldId id="315" r:id="rId24"/>
    <p:sldId id="312" r:id="rId25"/>
    <p:sldId id="317" r:id="rId26"/>
    <p:sldId id="318" r:id="rId27"/>
    <p:sldId id="316" r:id="rId28"/>
    <p:sldId id="314" r:id="rId29"/>
    <p:sldId id="319" r:id="rId30"/>
    <p:sldId id="320" r:id="rId31"/>
    <p:sldId id="321" r:id="rId32"/>
    <p:sldId id="322" r:id="rId33"/>
    <p:sldId id="327" r:id="rId34"/>
    <p:sldId id="326" r:id="rId35"/>
    <p:sldId id="325" r:id="rId36"/>
    <p:sldId id="324" r:id="rId37"/>
    <p:sldId id="328" r:id="rId38"/>
    <p:sldId id="323" r:id="rId39"/>
    <p:sldId id="329" r:id="rId40"/>
    <p:sldId id="330" r:id="rId41"/>
    <p:sldId id="334" r:id="rId42"/>
    <p:sldId id="335" r:id="rId43"/>
    <p:sldId id="333" r:id="rId44"/>
    <p:sldId id="332" r:id="rId45"/>
    <p:sldId id="338" r:id="rId46"/>
    <p:sldId id="337" r:id="rId47"/>
    <p:sldId id="339" r:id="rId48"/>
    <p:sldId id="336" r:id="rId49"/>
    <p:sldId id="331" r:id="rId50"/>
    <p:sldId id="340" r:id="rId51"/>
    <p:sldId id="341" r:id="rId52"/>
    <p:sldId id="344" r:id="rId53"/>
    <p:sldId id="343" r:id="rId54"/>
    <p:sldId id="346" r:id="rId55"/>
    <p:sldId id="345" r:id="rId56"/>
    <p:sldId id="342" r:id="rId57"/>
    <p:sldId id="347" r:id="rId58"/>
    <p:sldId id="348" r:id="rId59"/>
    <p:sldId id="349" r:id="rId60"/>
    <p:sldId id="362" r:id="rId61"/>
    <p:sldId id="367" r:id="rId62"/>
    <p:sldId id="370" r:id="rId63"/>
    <p:sldId id="369" r:id="rId64"/>
    <p:sldId id="368" r:id="rId65"/>
    <p:sldId id="366" r:id="rId66"/>
    <p:sldId id="365" r:id="rId67"/>
    <p:sldId id="309" r:id="rId68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ema Uygulanmış Stil 1 - Vurgu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Orta Stil 2 - Vurg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Açık Stil 2 - Vurgu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590" autoAdjust="0"/>
  </p:normalViewPr>
  <p:slideViewPr>
    <p:cSldViewPr>
      <p:cViewPr varScale="1">
        <p:scale>
          <a:sx n="72" d="100"/>
          <a:sy n="72" d="100"/>
        </p:scale>
        <p:origin x="108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A82C7E-5E92-4127-8FE9-5E08059A879E}" type="datetimeFigureOut">
              <a:rPr lang="tr-TR" smtClean="0"/>
              <a:t>20.2.2018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F742C-4D58-4D8C-9125-1141ABA6C7C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4439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F742C-4D58-4D8C-9125-1141ABA6C7C8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5754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tr-TR"/>
              <a:t>ARM’s business model centres around the principle of partnership. At the centre of this are ARM’s semiconductor partners who design,  manufacture and market ARM-compliant products. </a:t>
            </a:r>
          </a:p>
          <a:p>
            <a:r>
              <a:rPr lang="en-US" altLang="tr-TR"/>
              <a:t>Having so many partner companies producing silicon executing the same instruction set is a very important part of ARM’s strength in the market place.</a:t>
            </a:r>
          </a:p>
          <a:p>
            <a:r>
              <a:rPr lang="en-US" altLang="tr-TR"/>
              <a:t>However each of our semiconductor partners bring their own unique strengths to the partnership - each having their own technologies, applications knowledge, product focus, culture, geography,  and key customers.</a:t>
            </a:r>
          </a:p>
          <a:p>
            <a:r>
              <a:rPr lang="en-US" altLang="tr-TR"/>
              <a:t>In addition to our partnering with semiconductor companies, we also partner with a large number of other third parties to ensure that operating systems, EDA and software development tools, application software and design services are available for doing ARM based designs.</a:t>
            </a:r>
          </a:p>
          <a:p>
            <a:r>
              <a:rPr lang="en-US" altLang="tr-TR"/>
              <a:t>“ATAP” stands for ARM Technology Access Program. Creates a network of independent design service companies and equips them to deliver ARM-powered designs. Members get access to ARM technology, expertise and support. Members sometimes referred to as “Approved Design Centers”.</a:t>
            </a:r>
          </a:p>
          <a:p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437165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6"/>
          <p:cNvGrpSpPr/>
          <p:nvPr/>
        </p:nvGrpSpPr>
        <p:grpSpPr>
          <a:xfrm>
            <a:off x="0" y="3268345"/>
            <a:ext cx="9144000" cy="146304"/>
            <a:chOff x="0" y="3268345"/>
            <a:chExt cx="9144000" cy="146304"/>
          </a:xfrm>
        </p:grpSpPr>
        <p:sp>
          <p:nvSpPr>
            <p:cNvPr id="13" name="Rectangle 12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752600"/>
            <a:ext cx="7924800" cy="1470025"/>
          </a:xfrm>
          <a:prstGeom prst="rect">
            <a:avLst/>
          </a:prstGeom>
        </p:spPr>
        <p:txBody>
          <a:bodyPr anchor="b"/>
          <a:lstStyle>
            <a:lvl1pPr algn="ctr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4DC2-AD66-4C4B-B82E-AB0CA8201068}" type="datetime1">
              <a:rPr lang="tr-TR" smtClean="0"/>
              <a:t>20.2.2018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96910" y="6376243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, Dikey Meti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E6F1-8978-45B6-B34D-31691747C561}" type="datetime1">
              <a:rPr lang="tr-TR" smtClean="0"/>
              <a:t>20.2.2018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grpSp>
        <p:nvGrpSpPr>
          <p:cNvPr id="2" name="Group 7"/>
          <p:cNvGrpSpPr/>
          <p:nvPr/>
        </p:nvGrpSpPr>
        <p:grpSpPr>
          <a:xfrm flipH="1">
            <a:off x="0" y="1371600"/>
            <a:ext cx="9144000" cy="73152"/>
            <a:chOff x="0" y="3268345"/>
            <a:chExt cx="9144000" cy="146304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1828800" cy="5851525"/>
          </a:xfrm>
          <a:prstGeom prst="rect">
            <a:avLst/>
          </a:prstGeo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1722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39712" y="6356350"/>
            <a:ext cx="1868424" cy="365125"/>
          </a:xfrm>
        </p:spPr>
        <p:txBody>
          <a:bodyPr/>
          <a:lstStyle/>
          <a:p>
            <a:fld id="{F45E4E41-D9FF-4A11-A1D5-62873A4006A1}" type="datetime1">
              <a:rPr lang="tr-TR" smtClean="0"/>
              <a:t>20.2.2018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grpSp>
        <p:nvGrpSpPr>
          <p:cNvPr id="7" name="Group 6"/>
          <p:cNvGrpSpPr/>
          <p:nvPr/>
        </p:nvGrpSpPr>
        <p:grpSpPr>
          <a:xfrm rot="5400000" flipH="1">
            <a:off x="3332988" y="3384804"/>
            <a:ext cx="6867144" cy="73152"/>
            <a:chOff x="0" y="3268345"/>
            <a:chExt cx="9144000" cy="146304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2708920"/>
            <a:ext cx="8229600" cy="3834459"/>
          </a:xfrm>
        </p:spPr>
        <p:txBody>
          <a:bodyPr/>
          <a:lstStyle/>
          <a:p>
            <a:pPr lvl="0"/>
            <a:r>
              <a:rPr lang="tr-TR" dirty="0" smtClean="0"/>
              <a:t>Asıl metin stillerini düzenlemek için tıklatın</a:t>
            </a:r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  <p:grpSp>
        <p:nvGrpSpPr>
          <p:cNvPr id="2" name="Group 13"/>
          <p:cNvGrpSpPr/>
          <p:nvPr/>
        </p:nvGrpSpPr>
        <p:grpSpPr>
          <a:xfrm>
            <a:off x="-17417" y="1052896"/>
            <a:ext cx="9144000" cy="73152"/>
            <a:chOff x="0" y="3268345"/>
            <a:chExt cx="9144000" cy="14630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1143000"/>
          </a:xfrm>
        </p:spPr>
        <p:txBody>
          <a:bodyPr/>
          <a:lstStyle/>
          <a:p>
            <a:r>
              <a:rPr lang="tr-TR" dirty="0" smtClean="0"/>
              <a:t>Asıl başlık stili için tıklatın</a:t>
            </a:r>
            <a:endParaRPr lang="en-US" dirty="0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06AE-FE0F-499A-80A6-BE36CCD56EBE}" type="datetime1">
              <a:rPr lang="tr-TR" smtClean="0"/>
              <a:t>20.2.2018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512" y="4406900"/>
            <a:ext cx="78272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2667000"/>
            <a:ext cx="78272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4E60-D130-48F2-8F19-4F315523C355}" type="datetime1">
              <a:rPr lang="tr-TR" smtClean="0"/>
              <a:t>20.2.2018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grpSp>
        <p:nvGrpSpPr>
          <p:cNvPr id="7" name="Group 12"/>
          <p:cNvGrpSpPr/>
          <p:nvPr/>
        </p:nvGrpSpPr>
        <p:grpSpPr>
          <a:xfrm flipH="1">
            <a:off x="0" y="4228465"/>
            <a:ext cx="9144000" cy="146304"/>
            <a:chOff x="0" y="3268345"/>
            <a:chExt cx="9144000" cy="146304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2F2A-84A6-49CB-8481-E4F52691E2B5}" type="datetime1">
              <a:rPr lang="tr-TR" smtClean="0"/>
              <a:t>20.2.2018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grpSp>
        <p:nvGrpSpPr>
          <p:cNvPr id="2" name="Group 14"/>
          <p:cNvGrpSpPr/>
          <p:nvPr/>
        </p:nvGrpSpPr>
        <p:grpSpPr>
          <a:xfrm>
            <a:off x="0" y="1371600"/>
            <a:ext cx="9144000" cy="73152"/>
            <a:chOff x="0" y="3268345"/>
            <a:chExt cx="9144000" cy="14630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971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002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971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41659-DB6C-45C1-B6C3-B280F051EF49}" type="datetime1">
              <a:rPr lang="tr-TR" smtClean="0"/>
              <a:t>20.2.2018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grpSp>
        <p:nvGrpSpPr>
          <p:cNvPr id="2" name="Group 16"/>
          <p:cNvGrpSpPr/>
          <p:nvPr/>
        </p:nvGrpSpPr>
        <p:grpSpPr>
          <a:xfrm>
            <a:off x="0" y="1371600"/>
            <a:ext cx="9144000" cy="73152"/>
            <a:chOff x="0" y="3268345"/>
            <a:chExt cx="9144000" cy="14630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DFB9A-D79B-4767-8F3B-F8E2CB925DCA}" type="datetime1">
              <a:rPr lang="tr-TR" smtClean="0"/>
              <a:t>20.2.2018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grpSp>
        <p:nvGrpSpPr>
          <p:cNvPr id="2" name="Group 12"/>
          <p:cNvGrpSpPr/>
          <p:nvPr/>
        </p:nvGrpSpPr>
        <p:grpSpPr>
          <a:xfrm flipH="1">
            <a:off x="0" y="1371600"/>
            <a:ext cx="9144000" cy="73152"/>
            <a:chOff x="0" y="3268345"/>
            <a:chExt cx="9144000" cy="146304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2C653-4D5E-4CEE-A5CB-C1106E02558E}" type="datetime1">
              <a:rPr lang="tr-TR" smtClean="0"/>
              <a:t>20.2.2018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grpSp>
        <p:nvGrpSpPr>
          <p:cNvPr id="5" name="Group 10"/>
          <p:cNvGrpSpPr/>
          <p:nvPr/>
        </p:nvGrpSpPr>
        <p:grpSpPr>
          <a:xfrm>
            <a:off x="-9144" y="-18288"/>
            <a:ext cx="9144000" cy="146304"/>
            <a:chOff x="0" y="3268345"/>
            <a:chExt cx="9144000" cy="146304"/>
          </a:xfrm>
        </p:grpSpPr>
        <p:sp>
          <p:nvSpPr>
            <p:cNvPr id="12" name="Rectangle 11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95544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92824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7690104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7937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1600"/>
            <a:ext cx="5111750" cy="4754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371600"/>
            <a:ext cx="3008313" cy="4754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0442-000D-4973-A46C-12EE361BE725}" type="datetime1">
              <a:rPr lang="tr-TR" smtClean="0"/>
              <a:t>20.2.2018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grpSp>
        <p:nvGrpSpPr>
          <p:cNvPr id="8" name="Group 13"/>
          <p:cNvGrpSpPr/>
          <p:nvPr/>
        </p:nvGrpSpPr>
        <p:grpSpPr>
          <a:xfrm flipH="1">
            <a:off x="0" y="1143000"/>
            <a:ext cx="9144000" cy="73152"/>
            <a:chOff x="0" y="3268345"/>
            <a:chExt cx="9144000" cy="14630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1801368" y="685800"/>
            <a:ext cx="5495544" cy="3886200"/>
          </a:xfrm>
          <a:solidFill>
            <a:schemeClr val="accent1"/>
          </a:solidFill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contrasting" dir="t"/>
          </a:scene3d>
          <a:sp3d contourW="12700" prstMaterial="softEdge">
            <a:bevelT prst="cross"/>
            <a:contourClr>
              <a:srgbClr val="FFFFFF"/>
            </a:contourClr>
          </a:sp3d>
        </p:spPr>
        <p:txBody>
          <a:bodyPr/>
          <a:lstStyle/>
          <a:p>
            <a:r>
              <a:rPr lang="tr-TR" smtClean="0"/>
              <a:t>Resim eklemek için simgeyi tıklatın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21019-A8EE-4D46-B63D-5F273F399093}" type="datetime1">
              <a:rPr lang="tr-TR" smtClean="0"/>
              <a:t>20.2.2018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grpSp>
        <p:nvGrpSpPr>
          <p:cNvPr id="3" name="Group 15"/>
          <p:cNvGrpSpPr/>
          <p:nvPr/>
        </p:nvGrpSpPr>
        <p:grpSpPr>
          <a:xfrm>
            <a:off x="-9144" y="-18288"/>
            <a:ext cx="9144000" cy="146304"/>
            <a:chOff x="0" y="3268345"/>
            <a:chExt cx="9144000" cy="14630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5495544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592824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7690104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26" y="0"/>
            <a:ext cx="9144000" cy="6286520"/>
          </a:xfrm>
          <a:prstGeom prst="rect">
            <a:avLst/>
          </a:prstGeom>
          <a:gradFill flip="none" rotWithShape="1">
            <a:gsLst>
              <a:gs pos="1000">
                <a:schemeClr val="bg2">
                  <a:alpha val="0"/>
                </a:schemeClr>
              </a:gs>
              <a:gs pos="100000">
                <a:schemeClr val="bg1">
                  <a:alpha val="92000"/>
                </a:schemeClr>
              </a:gs>
            </a:gsLst>
            <a:lin ang="16200000" scaled="1"/>
            <a:tileRect/>
          </a:gradFill>
          <a:ln w="285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74536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ysClr val="windowText" lastClr="000000"/>
                </a:solidFill>
              </a:defRPr>
            </a:lvl1pPr>
          </a:lstStyle>
          <a:p>
            <a:fld id="{8479BD99-CD26-4C5A-A214-B5684A6DC684}" type="datetime1">
              <a:rPr lang="tr-TR" smtClean="0"/>
              <a:t>20.2.2018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ysClr val="windowText" lastClr="000000"/>
                </a:solidFill>
              </a:defRPr>
            </a:lvl1pPr>
          </a:lstStyle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024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ysClr val="windowText" lastClr="000000"/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 smtClean="0"/>
              <a:t>Asıl başlık stili için tıklatın</a:t>
            </a:r>
            <a:endParaRPr lang="en-US" dirty="0"/>
          </a:p>
        </p:txBody>
      </p:sp>
      <p:pic>
        <p:nvPicPr>
          <p:cNvPr id="9" name="Resim 1" descr="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3" y="0"/>
            <a:ext cx="149542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ln>
            <a:noFill/>
          </a:ln>
          <a:solidFill>
            <a:srgbClr val="FFFFFF"/>
          </a:solidFill>
          <a:effectLst>
            <a:glow rad="101600">
              <a:schemeClr val="tx2"/>
            </a:glo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Wingdings 2" pitchFamily="18" charset="2"/>
        <a:buChar char="¥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/>
        </a:buClr>
        <a:buSzPct val="60000"/>
        <a:buFont typeface="Wingdings 2" pitchFamily="18" charset="2"/>
        <a:buChar char="¥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5"/>
        </a:buClr>
        <a:buSzPct val="57000"/>
        <a:buFont typeface="Wingdings 2" pitchFamily="18" charset="2"/>
        <a:buChar char="¥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6"/>
        </a:buClr>
        <a:buSzPct val="55000"/>
        <a:buFont typeface="Wingdings 2" pitchFamily="18" charset="2"/>
        <a:buChar char="¥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2"/>
        </a:buClr>
        <a:buSzPct val="50000"/>
        <a:buFont typeface="Wingdings 2" pitchFamily="18" charset="2"/>
        <a:buChar char="¥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31640" y="1087926"/>
            <a:ext cx="6480720" cy="2125050"/>
          </a:xfrm>
        </p:spPr>
        <p:txBody>
          <a:bodyPr>
            <a:noAutofit/>
          </a:bodyPr>
          <a:lstStyle/>
          <a:p>
            <a:r>
              <a:rPr lang="tr-TR" sz="3600" dirty="0" smtClean="0"/>
              <a:t>BLM206 </a:t>
            </a:r>
            <a:r>
              <a:rPr lang="sv-SE" sz="3600" dirty="0" smtClean="0"/>
              <a:t> </a:t>
            </a:r>
            <a:r>
              <a:rPr lang="sv-SE" sz="3600" dirty="0"/>
              <a:t>Microprocessor </a:t>
            </a:r>
            <a:r>
              <a:rPr lang="sv-SE" sz="3600" dirty="0" smtClean="0"/>
              <a:t>Systems</a:t>
            </a:r>
            <a:r>
              <a:rPr lang="tr-TR" sz="3600" dirty="0" smtClean="0"/>
              <a:t> - </a:t>
            </a:r>
            <a:r>
              <a:rPr lang="tr-TR" sz="3600" dirty="0"/>
              <a:t/>
            </a:r>
            <a:br>
              <a:rPr lang="tr-TR" sz="3600" dirty="0"/>
            </a:br>
            <a:r>
              <a:rPr lang="tr-TR" sz="3600" dirty="0" smtClean="0"/>
              <a:t>Mikroişlemci Sistemleri</a:t>
            </a:r>
            <a:br>
              <a:rPr lang="tr-TR" sz="3600" dirty="0" smtClean="0"/>
            </a:br>
            <a:r>
              <a:rPr lang="tr-TR" sz="3600" dirty="0" smtClean="0"/>
              <a:t>2.Hafta</a:t>
            </a:r>
            <a:r>
              <a:rPr lang="tr-TR" sz="3600" dirty="0" smtClean="0"/>
              <a:t/>
            </a:r>
            <a:br>
              <a:rPr lang="tr-TR" sz="3600" dirty="0" smtClean="0"/>
            </a:br>
            <a:r>
              <a:rPr lang="tr-TR" sz="3600" dirty="0" err="1" smtClean="0"/>
              <a:t>Microprocessor</a:t>
            </a:r>
            <a:r>
              <a:rPr lang="tr-TR" sz="3600" dirty="0" smtClean="0"/>
              <a:t> </a:t>
            </a:r>
            <a:r>
              <a:rPr lang="tr-TR" sz="3600" dirty="0" err="1" smtClean="0"/>
              <a:t>Overview</a:t>
            </a:r>
            <a:endParaRPr lang="tr-TR" sz="3600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800800" cy="2300064"/>
          </a:xfrm>
        </p:spPr>
        <p:txBody>
          <a:bodyPr>
            <a:normAutofit lnSpcReduction="10000"/>
          </a:bodyPr>
          <a:lstStyle/>
          <a:p>
            <a:r>
              <a:rPr lang="tr-TR" sz="4400" b="1" dirty="0" smtClean="0">
                <a:solidFill>
                  <a:schemeClr val="tx2"/>
                </a:solidFill>
              </a:rPr>
              <a:t>Bilgisayar - Biyomedikal Mühendisliği Bölümü </a:t>
            </a:r>
          </a:p>
          <a:p>
            <a:r>
              <a:rPr lang="tr-TR" dirty="0" err="1" smtClean="0"/>
              <a:t>Öğr</a:t>
            </a:r>
            <a:r>
              <a:rPr lang="tr-TR" dirty="0" smtClean="0"/>
              <a:t>. Gör. Musa AYDIN </a:t>
            </a:r>
          </a:p>
          <a:p>
            <a:r>
              <a:rPr lang="tr-TR" smtClean="0"/>
              <a:t>2017 </a:t>
            </a:r>
            <a:r>
              <a:rPr lang="tr-TR" smtClean="0"/>
              <a:t>– </a:t>
            </a:r>
            <a:r>
              <a:rPr lang="tr-TR" smtClean="0"/>
              <a:t>2018 </a:t>
            </a:r>
            <a:r>
              <a:rPr lang="tr-TR" dirty="0" smtClean="0"/>
              <a:t>(Bahar) </a:t>
            </a:r>
          </a:p>
        </p:txBody>
      </p:sp>
      <p:pic>
        <p:nvPicPr>
          <p:cNvPr id="1026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583636" y="23416"/>
            <a:ext cx="1524195" cy="106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14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73982" y="2204864"/>
            <a:ext cx="8465089" cy="3834459"/>
          </a:xfrm>
        </p:spPr>
        <p:txBody>
          <a:bodyPr>
            <a:normAutofit/>
          </a:bodyPr>
          <a:lstStyle/>
          <a:p>
            <a:pPr algn="just"/>
            <a:r>
              <a:rPr lang="tr-TR" sz="2800" b="1" dirty="0"/>
              <a:t> </a:t>
            </a:r>
            <a:endParaRPr lang="tr-TR" sz="2800" dirty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07504" y="1268760"/>
            <a:ext cx="8712968" cy="619077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10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EA20-6880-4E31-A8AB-41F54980506B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128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9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73982" y="2204864"/>
            <a:ext cx="8465089" cy="3834459"/>
          </a:xfrm>
        </p:spPr>
        <p:txBody>
          <a:bodyPr>
            <a:normAutofit/>
          </a:bodyPr>
          <a:lstStyle/>
          <a:p>
            <a:pPr algn="just"/>
            <a:r>
              <a:rPr lang="tr-TR" sz="2800" b="1" dirty="0"/>
              <a:t> </a:t>
            </a:r>
            <a:endParaRPr lang="tr-TR" sz="2800" dirty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07504" y="1268760"/>
            <a:ext cx="8712968" cy="619077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11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EA20-6880-4E31-A8AB-41F54980506B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73" y="1141014"/>
            <a:ext cx="7936222" cy="531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ikdörtgen 8"/>
          <p:cNvSpPr/>
          <p:nvPr/>
        </p:nvSpPr>
        <p:spPr>
          <a:xfrm>
            <a:off x="683568" y="5805264"/>
            <a:ext cx="1296144" cy="4320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1205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12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7186-42D7-4898-B773-71458AFD277E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191268"/>
            <a:ext cx="7035800" cy="526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7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60248" y="2276872"/>
            <a:ext cx="8229600" cy="3834459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13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F3AD-D993-4D5B-9ED1-624396F43FD0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96752"/>
            <a:ext cx="7010400" cy="523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2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527048" y="43018"/>
            <a:ext cx="5781256" cy="1143000"/>
          </a:xfrm>
        </p:spPr>
        <p:txBody>
          <a:bodyPr/>
          <a:lstStyle/>
          <a:p>
            <a:pPr algn="ctr"/>
            <a:r>
              <a:rPr lang="tr-TR" dirty="0" smtClean="0"/>
              <a:t>STM32Cubemx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06AE-FE0F-499A-80A6-BE36CCD56EBE}" type="datetime1">
              <a:rPr lang="tr-TR" smtClean="0"/>
              <a:t>20.2.2018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14</a:t>
            </a:fld>
            <a:endParaRPr lang="tr-TR"/>
          </a:p>
        </p:txBody>
      </p:sp>
      <p:pic>
        <p:nvPicPr>
          <p:cNvPr id="1026" name="Picture 2" descr="stm32cubemx ile ilgili görsel sonucu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50"/>
          <a:stretch/>
        </p:blipFill>
        <p:spPr bwMode="auto">
          <a:xfrm>
            <a:off x="284838" y="1143201"/>
            <a:ext cx="8574324" cy="548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00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2075415" y="116632"/>
            <a:ext cx="6624736" cy="864096"/>
          </a:xfrm>
        </p:spPr>
        <p:txBody>
          <a:bodyPr/>
          <a:lstStyle/>
          <a:p>
            <a:r>
              <a:rPr lang="tr-TR" dirty="0"/>
              <a:t>stm32f4 </a:t>
            </a:r>
            <a:r>
              <a:rPr lang="tr-TR" dirty="0" err="1"/>
              <a:t>discovery</a:t>
            </a:r>
            <a:r>
              <a:rPr lang="tr-TR" dirty="0"/>
              <a:t> board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06AE-FE0F-499A-80A6-BE36CCD56EBE}" type="datetime1">
              <a:rPr lang="tr-TR" smtClean="0"/>
              <a:t>20.2.2018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15</a:t>
            </a:fld>
            <a:endParaRPr lang="tr-TR"/>
          </a:p>
        </p:txBody>
      </p:sp>
      <p:pic>
        <p:nvPicPr>
          <p:cNvPr id="4098" name="Picture 2" descr="stm32f4 discovery board ile ilgili g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23" y="1354556"/>
            <a:ext cx="7085874" cy="500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20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60248" y="2101175"/>
            <a:ext cx="8229600" cy="3834459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16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CD37C-603A-49EC-A51A-57C974259C07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1" y="1183158"/>
            <a:ext cx="7086598" cy="527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89592" y="2276872"/>
            <a:ext cx="8229600" cy="3834459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17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Veri Yer Tutucusu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E15DA-A10A-4598-9903-D6CBE2731C98}" type="datetime1">
              <a:rPr lang="tr-TR" smtClean="0"/>
              <a:t>20.2.2018</a:t>
            </a:fld>
            <a:endParaRPr lang="tr-TR"/>
          </a:p>
        </p:txBody>
      </p:sp>
      <p:sp>
        <p:nvSpPr>
          <p:cNvPr id="9" name="Altbilgi Yer Tutucusu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80334"/>
            <a:ext cx="7010400" cy="520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5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18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78ABE-FE40-4B9C-BC2D-25B20D4ED198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189492"/>
            <a:ext cx="7086600" cy="52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6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914400" y="2564904"/>
            <a:ext cx="5529808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19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59C68-B183-4EBE-89F4-15D9FB72424D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12" y="1196752"/>
            <a:ext cx="7014576" cy="52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0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06AE-FE0F-499A-80A6-BE36CCD56EBE}" type="datetime1">
              <a:rPr lang="tr-TR" smtClean="0"/>
              <a:t>20.2.2018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</a:t>
            </a:fld>
            <a:endParaRPr lang="tr-TR"/>
          </a:p>
        </p:txBody>
      </p:sp>
      <p:pic>
        <p:nvPicPr>
          <p:cNvPr id="7" name="Picture 7" descr="ARM-blue-squ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1273820"/>
            <a:ext cx="51054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05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20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935BF-D805-43AF-B27B-DD7D80176DE7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176440"/>
            <a:ext cx="7086600" cy="52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6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21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27E-BDD3-4A29-A787-B19FF577DEC9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185568"/>
            <a:ext cx="6908800" cy="512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7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22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BB91-7244-4C1F-9EE8-129CE9DE03C7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1" y="1197552"/>
            <a:ext cx="6781798" cy="503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7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23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18188-FB36-43CD-8321-0A23BD29D541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213544"/>
            <a:ext cx="6832600" cy="509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24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5174F-314E-487A-ADB1-462432C6614C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1" y="1184922"/>
            <a:ext cx="7061198" cy="526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8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25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3590-CCF2-40D2-B521-D7A5070A95A4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134004"/>
            <a:ext cx="7035800" cy="524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5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26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C495-DBA1-40CC-9B59-1D9F598CD483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1" y="1185480"/>
            <a:ext cx="6781798" cy="505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1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27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AF3F1-46D1-4A25-B0C5-2DB759D8F581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1" y="1216652"/>
            <a:ext cx="6756398" cy="502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6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28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821D-9E2E-4CDE-8664-3B03C1516764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1190564"/>
            <a:ext cx="6985000" cy="519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2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29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F9540-FBB6-40F2-8B21-B5AF69921380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1183912"/>
            <a:ext cx="6883400" cy="512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9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6811963" cy="9001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txBody>
          <a:bodyPr lIns="92075" tIns="46038" rIns="92075" bIns="46038"/>
          <a:lstStyle/>
          <a:p>
            <a:r>
              <a:rPr lang="en-US" altLang="tr-TR"/>
              <a:t>ARM Partnership Model</a:t>
            </a:r>
          </a:p>
        </p:txBody>
      </p:sp>
      <p:pic>
        <p:nvPicPr>
          <p:cNvPr id="279556" name="Picture 4" descr="partner 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79611" y="1628800"/>
            <a:ext cx="7989888" cy="504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97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30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AA322-D3F1-4D53-8B7F-C1A47B2AA25C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63502"/>
            <a:ext cx="7010400" cy="521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6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31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843E4-59B2-4AB5-B648-6941F78B0C77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1233580"/>
            <a:ext cx="6857998" cy="507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7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32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DD8A-CC53-4341-A3A7-6E50672BD07A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96752"/>
            <a:ext cx="7010400" cy="523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4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33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5C57-AC9D-4F1D-A851-C18694F8297A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124744"/>
            <a:ext cx="7061200" cy="52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34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B3276-2FFE-474C-9E57-30A72B609BB7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167750"/>
            <a:ext cx="7035800" cy="521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3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35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886A4-3646-424C-AE8C-7F38030CD906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1174206"/>
            <a:ext cx="6959600" cy="520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4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36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8364-D110-4F53-B699-DF9990D045E7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1203454"/>
            <a:ext cx="6959600" cy="517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7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37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4C9A-1FDD-4917-86C7-50C9A57427C6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1" y="1185052"/>
            <a:ext cx="7061198" cy="526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1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38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7D31-3490-4D33-B461-D7485388950E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163940"/>
            <a:ext cx="7086600" cy="528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8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39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B9263-60FA-4ADC-89C1-DEBDC39A1A2B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153528"/>
            <a:ext cx="7112000" cy="529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7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73982" y="2204864"/>
            <a:ext cx="8465089" cy="3834459"/>
          </a:xfrm>
        </p:spPr>
        <p:txBody>
          <a:bodyPr>
            <a:normAutofit/>
          </a:bodyPr>
          <a:lstStyle/>
          <a:p>
            <a:pPr algn="just"/>
            <a:r>
              <a:rPr lang="tr-TR" sz="2800" b="1" dirty="0"/>
              <a:t> </a:t>
            </a:r>
            <a:endParaRPr lang="tr-TR" sz="2800" dirty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07504" y="1268760"/>
            <a:ext cx="8712968" cy="619077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4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Veri Yer Tutucusu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888DB-0436-422F-AFB1-651A44BA9C8C}" type="datetime1">
              <a:rPr lang="tr-TR" smtClean="0"/>
              <a:t>20.2.2018</a:t>
            </a:fld>
            <a:endParaRPr lang="tr-TR"/>
          </a:p>
        </p:txBody>
      </p:sp>
      <p:sp>
        <p:nvSpPr>
          <p:cNvPr id="11" name="Altbilgi Yer Tutucusu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26" y="126876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4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r>
              <a:rPr lang="tr-TR" dirty="0" err="1" smtClean="0"/>
              <a:t>Exaple</a:t>
            </a:r>
            <a:r>
              <a:rPr lang="tr-TR" dirty="0" smtClean="0"/>
              <a:t> :  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40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F13B-865E-4132-9E69-A0ABD50FB67A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428" y="1995510"/>
            <a:ext cx="6651144" cy="424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9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41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7567-5385-4DFE-B68D-02203ABEAA53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18" y="1218106"/>
            <a:ext cx="7312764" cy="514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9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42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7F0BD-C6DC-48AF-A39E-52DDFB92A354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12" y="1196752"/>
            <a:ext cx="7533376" cy="500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2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43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50741-0813-45D7-BB04-4128BBDBED7E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33" y="1196752"/>
            <a:ext cx="7737134" cy="523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6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44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A030C-6ADB-449A-A84B-986862C3D1EA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0" y="1191322"/>
            <a:ext cx="7404540" cy="510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5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45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EC357-DF16-4BC3-BA4A-A37DD756D749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50" y="1196752"/>
            <a:ext cx="7538492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0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46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CD389-7124-4AB3-B636-B95D93731282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43" y="1174328"/>
            <a:ext cx="7642114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4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47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D8AC-A10B-41F1-B87F-A61690A286A6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02" y="1124744"/>
            <a:ext cx="765359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1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48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3EC5-82FC-4DBF-8D1F-DA386435B354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176906"/>
            <a:ext cx="7594600" cy="520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7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49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A6843-7BA7-409E-9542-4E5EC246081C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9" y="1223332"/>
            <a:ext cx="7569202" cy="51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1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73982" y="2204864"/>
            <a:ext cx="8465089" cy="3834459"/>
          </a:xfrm>
        </p:spPr>
        <p:txBody>
          <a:bodyPr>
            <a:normAutofit/>
          </a:bodyPr>
          <a:lstStyle/>
          <a:p>
            <a:pPr algn="just"/>
            <a:r>
              <a:rPr lang="tr-TR" sz="2800" b="1" dirty="0"/>
              <a:t> </a:t>
            </a:r>
            <a:endParaRPr lang="tr-TR" sz="2800" dirty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07504" y="1268760"/>
            <a:ext cx="8712968" cy="619077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5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EA20-6880-4E31-A8AB-41F54980506B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19127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8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50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D4A25-E35D-4313-9C40-93230A943D60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49" y="1258912"/>
            <a:ext cx="7480302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4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51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9B81F-F938-469A-A35C-C4D57D7DB82A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17" y="1238052"/>
            <a:ext cx="7660960" cy="51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7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52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336EF-470A-48BE-A860-AF1113B0A48E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08" y="1237704"/>
            <a:ext cx="7329184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6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53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B4DA-BAA1-428C-B828-09EB35B9A121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91" y="1246336"/>
            <a:ext cx="7565618" cy="5207000"/>
          </a:xfrm>
          <a:prstGeom prst="rect">
            <a:avLst/>
          </a:prstGeom>
        </p:spPr>
      </p:pic>
      <p:cxnSp>
        <p:nvCxnSpPr>
          <p:cNvPr id="10" name="Düz Ok Bağlayıcısı 9"/>
          <p:cNvCxnSpPr/>
          <p:nvPr/>
        </p:nvCxnSpPr>
        <p:spPr>
          <a:xfrm>
            <a:off x="4139952" y="5373216"/>
            <a:ext cx="1440160" cy="5040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Metin kutusu 12"/>
          <p:cNvSpPr txBox="1"/>
          <p:nvPr/>
        </p:nvSpPr>
        <p:spPr>
          <a:xfrm>
            <a:off x="5580112" y="587727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ACC</a:t>
            </a:r>
            <a:r>
              <a:rPr lang="tr-TR" b="1" dirty="0" smtClean="0"/>
              <a:t> = ABCD</a:t>
            </a:r>
            <a:endParaRPr lang="tr-TR" b="1" dirty="0"/>
          </a:p>
        </p:txBody>
      </p:sp>
      <p:cxnSp>
        <p:nvCxnSpPr>
          <p:cNvPr id="15" name="Düz Ok Bağlayıcısı 14"/>
          <p:cNvCxnSpPr/>
          <p:nvPr/>
        </p:nvCxnSpPr>
        <p:spPr>
          <a:xfrm flipV="1">
            <a:off x="4170040" y="2132856"/>
            <a:ext cx="1410072" cy="4320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Metin kutusu 16"/>
          <p:cNvSpPr txBox="1"/>
          <p:nvPr/>
        </p:nvSpPr>
        <p:spPr>
          <a:xfrm>
            <a:off x="5589860" y="194819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PC</a:t>
            </a:r>
            <a:r>
              <a:rPr lang="tr-TR" b="1" dirty="0" smtClean="0"/>
              <a:t> = 0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294528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54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0375A-7DD5-420F-9EA4-D96C0342F176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1219424"/>
            <a:ext cx="7289800" cy="5083024"/>
          </a:xfrm>
          <a:prstGeom prst="rect">
            <a:avLst/>
          </a:prstGeom>
        </p:spPr>
      </p:pic>
      <p:cxnSp>
        <p:nvCxnSpPr>
          <p:cNvPr id="9" name="Düz Ok Bağlayıcısı 8"/>
          <p:cNvCxnSpPr/>
          <p:nvPr/>
        </p:nvCxnSpPr>
        <p:spPr>
          <a:xfrm>
            <a:off x="4211960" y="5266320"/>
            <a:ext cx="1167998" cy="4669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Metin kutusu 9"/>
          <p:cNvSpPr txBox="1"/>
          <p:nvPr/>
        </p:nvSpPr>
        <p:spPr>
          <a:xfrm>
            <a:off x="5379958" y="5733256"/>
            <a:ext cx="273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ACC</a:t>
            </a:r>
            <a:r>
              <a:rPr lang="tr-TR" b="1" dirty="0" smtClean="0"/>
              <a:t> = ABCD + 4321</a:t>
            </a:r>
            <a:endParaRPr lang="tr-TR" b="1" dirty="0"/>
          </a:p>
        </p:txBody>
      </p:sp>
      <p:cxnSp>
        <p:nvCxnSpPr>
          <p:cNvPr id="13" name="Düz Ok Bağlayıcısı 12"/>
          <p:cNvCxnSpPr/>
          <p:nvPr/>
        </p:nvCxnSpPr>
        <p:spPr>
          <a:xfrm flipV="1">
            <a:off x="4170040" y="2132856"/>
            <a:ext cx="1410072" cy="4320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Metin kutusu 13"/>
          <p:cNvSpPr txBox="1"/>
          <p:nvPr/>
        </p:nvSpPr>
        <p:spPr>
          <a:xfrm>
            <a:off x="5589860" y="206084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PC</a:t>
            </a:r>
            <a:r>
              <a:rPr lang="tr-TR" b="1" dirty="0" smtClean="0"/>
              <a:t> = 1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356596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55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339D1-B928-487C-A8AC-F74AC5112922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97" y="1174748"/>
            <a:ext cx="7331006" cy="5181602"/>
          </a:xfrm>
          <a:prstGeom prst="rect">
            <a:avLst/>
          </a:prstGeom>
        </p:spPr>
      </p:pic>
      <p:cxnSp>
        <p:nvCxnSpPr>
          <p:cNvPr id="9" name="Düz Ok Bağlayıcısı 8"/>
          <p:cNvCxnSpPr/>
          <p:nvPr/>
        </p:nvCxnSpPr>
        <p:spPr>
          <a:xfrm>
            <a:off x="4283968" y="5301208"/>
            <a:ext cx="1440160" cy="5040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Metin kutusu 9"/>
          <p:cNvSpPr txBox="1"/>
          <p:nvPr/>
        </p:nvSpPr>
        <p:spPr>
          <a:xfrm>
            <a:off x="5724128" y="580526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ACC</a:t>
            </a:r>
            <a:r>
              <a:rPr lang="tr-TR" b="1" dirty="0" smtClean="0"/>
              <a:t> = EEEE</a:t>
            </a:r>
            <a:endParaRPr lang="tr-TR" b="1" dirty="0"/>
          </a:p>
        </p:txBody>
      </p:sp>
      <p:cxnSp>
        <p:nvCxnSpPr>
          <p:cNvPr id="13" name="Düz Ok Bağlayıcısı 12"/>
          <p:cNvCxnSpPr/>
          <p:nvPr/>
        </p:nvCxnSpPr>
        <p:spPr>
          <a:xfrm flipV="1">
            <a:off x="4170040" y="2132856"/>
            <a:ext cx="1410072" cy="4320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Metin kutusu 13"/>
          <p:cNvSpPr txBox="1"/>
          <p:nvPr/>
        </p:nvSpPr>
        <p:spPr>
          <a:xfrm>
            <a:off x="5589860" y="194819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PC</a:t>
            </a:r>
            <a:r>
              <a:rPr lang="tr-TR" b="1" dirty="0" smtClean="0"/>
              <a:t> = 2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388709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56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96654-B247-4BF9-8DD8-606C2B9B94BD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196752"/>
            <a:ext cx="7670800" cy="5101272"/>
          </a:xfrm>
          <a:prstGeom prst="rect">
            <a:avLst/>
          </a:prstGeom>
        </p:spPr>
      </p:pic>
      <p:cxnSp>
        <p:nvCxnSpPr>
          <p:cNvPr id="9" name="Düz Ok Bağlayıcısı 8"/>
          <p:cNvCxnSpPr/>
          <p:nvPr/>
        </p:nvCxnSpPr>
        <p:spPr>
          <a:xfrm flipV="1">
            <a:off x="3944268" y="2358172"/>
            <a:ext cx="1203796" cy="8954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Metin kutusu 9"/>
          <p:cNvSpPr txBox="1"/>
          <p:nvPr/>
        </p:nvSpPr>
        <p:spPr>
          <a:xfrm>
            <a:off x="5148064" y="198884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PC</a:t>
            </a:r>
            <a:r>
              <a:rPr lang="tr-TR" b="1" dirty="0" smtClean="0"/>
              <a:t> = 3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342284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57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EF353-59B9-40BF-B0B0-8888CC6EAB8B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72" y="1246438"/>
            <a:ext cx="7375656" cy="491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58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85BF-4E64-4B0D-83A1-700C62201A7C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01" y="1199726"/>
            <a:ext cx="7778798" cy="518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5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59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A0A1A-1D18-4F88-B1CE-7A0A1B6A3C2B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16" y="1218896"/>
            <a:ext cx="7762768" cy="516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73982" y="2204864"/>
            <a:ext cx="8465089" cy="3834459"/>
          </a:xfrm>
        </p:spPr>
        <p:txBody>
          <a:bodyPr>
            <a:normAutofit/>
          </a:bodyPr>
          <a:lstStyle/>
          <a:p>
            <a:pPr algn="just"/>
            <a:r>
              <a:rPr lang="tr-TR" sz="2800" b="1" dirty="0"/>
              <a:t> </a:t>
            </a:r>
            <a:endParaRPr lang="tr-TR" sz="2800" dirty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07504" y="1268760"/>
            <a:ext cx="8712968" cy="619077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6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EA20-6880-4E31-A8AB-41F54980506B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88" y="12128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0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60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A0A1A-1D18-4F88-B1CE-7A0A1B6A3C2B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08212"/>
            <a:ext cx="8026400" cy="5245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Yuvarlatılmış Dikdörtgen 10"/>
          <p:cNvSpPr/>
          <p:nvPr/>
        </p:nvSpPr>
        <p:spPr>
          <a:xfrm>
            <a:off x="7380312" y="1268760"/>
            <a:ext cx="792088" cy="864096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999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61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A0A1A-1D18-4F88-B1CE-7A0A1B6A3C2B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1196752"/>
            <a:ext cx="7493000" cy="5123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Yuvarlatılmış Dikdörtgen 8"/>
          <p:cNvSpPr/>
          <p:nvPr/>
        </p:nvSpPr>
        <p:spPr>
          <a:xfrm>
            <a:off x="7308304" y="1268760"/>
            <a:ext cx="792088" cy="864096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027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62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A0A1A-1D18-4F88-B1CE-7A0A1B6A3C2B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240124"/>
            <a:ext cx="8026400" cy="4853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Yuvarlatılmış Dikdörtgen 8"/>
          <p:cNvSpPr/>
          <p:nvPr/>
        </p:nvSpPr>
        <p:spPr>
          <a:xfrm>
            <a:off x="7524328" y="1484784"/>
            <a:ext cx="792088" cy="864096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8945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63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A0A1A-1D18-4F88-B1CE-7A0A1B6A3C2B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1" y="1271616"/>
            <a:ext cx="7391400" cy="482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Yuvarlatılmış Dikdörtgen 8"/>
          <p:cNvSpPr/>
          <p:nvPr/>
        </p:nvSpPr>
        <p:spPr>
          <a:xfrm>
            <a:off x="6948264" y="1340768"/>
            <a:ext cx="792088" cy="864096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0602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64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A0A1A-1D18-4F88-B1CE-7A0A1B6A3C2B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63" y="1233264"/>
            <a:ext cx="7256476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Yuvarlatılmış Dikdörtgen 8"/>
          <p:cNvSpPr/>
          <p:nvPr/>
        </p:nvSpPr>
        <p:spPr>
          <a:xfrm>
            <a:off x="7020272" y="1412776"/>
            <a:ext cx="792088" cy="864096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3079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65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A0A1A-1D18-4F88-B1CE-7A0A1B6A3C2B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705" y="1351880"/>
            <a:ext cx="6862590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Yuvarlatılmış Dikdörtgen 8"/>
          <p:cNvSpPr/>
          <p:nvPr/>
        </p:nvSpPr>
        <p:spPr>
          <a:xfrm>
            <a:off x="6948264" y="1412776"/>
            <a:ext cx="792088" cy="864096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546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21196" y="2276872"/>
            <a:ext cx="8229600" cy="2439236"/>
          </a:xfrm>
        </p:spPr>
        <p:txBody>
          <a:bodyPr/>
          <a:lstStyle/>
          <a:p>
            <a:endParaRPr lang="tr-TR" dirty="0" smtClean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79512" y="1268760"/>
            <a:ext cx="8712968" cy="648072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66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A0A1A-1D18-4F88-B1CE-7A0A1B6A3C2B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1" y="1200346"/>
            <a:ext cx="6883400" cy="5036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Yuvarlatılmış Dikdörtgen 7"/>
          <p:cNvSpPr/>
          <p:nvPr/>
        </p:nvSpPr>
        <p:spPr>
          <a:xfrm>
            <a:off x="7092280" y="1412776"/>
            <a:ext cx="792088" cy="864096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5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Questions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1EF6D-0B85-45EA-B576-3CD40293A391}" type="datetime1">
              <a:rPr lang="tr-TR" smtClean="0"/>
              <a:t>20.2.2018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67</a:t>
            </a:fld>
            <a:endParaRPr lang="tr-TR"/>
          </a:p>
        </p:txBody>
      </p:sp>
      <p:pic>
        <p:nvPicPr>
          <p:cNvPr id="12290" name="Picture 2" descr="http://en.hdyo.org/assets/ask-question-1-ff9bc6fa5eaa0d7667ae7a5a4c61330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714" y="2332493"/>
            <a:ext cx="4901292" cy="370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61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73982" y="2204864"/>
            <a:ext cx="8465089" cy="3834459"/>
          </a:xfrm>
        </p:spPr>
        <p:txBody>
          <a:bodyPr>
            <a:normAutofit/>
          </a:bodyPr>
          <a:lstStyle/>
          <a:p>
            <a:pPr algn="just"/>
            <a:r>
              <a:rPr lang="tr-TR" sz="2800" b="1" dirty="0"/>
              <a:t> </a:t>
            </a:r>
            <a:endParaRPr lang="tr-TR" sz="2800" dirty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07504" y="1268760"/>
            <a:ext cx="8712968" cy="619077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7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EA20-6880-4E31-A8AB-41F54980506B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128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2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06AE-FE0F-499A-80A6-BE36CCD56EBE}" type="datetime1">
              <a:rPr lang="tr-TR" smtClean="0"/>
              <a:t>20.2.2018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8</a:t>
            </a:fld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9" y="123036"/>
            <a:ext cx="5715002" cy="625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82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73982" y="2204864"/>
            <a:ext cx="8465089" cy="3834459"/>
          </a:xfrm>
        </p:spPr>
        <p:txBody>
          <a:bodyPr>
            <a:normAutofit/>
          </a:bodyPr>
          <a:lstStyle/>
          <a:p>
            <a:pPr algn="just"/>
            <a:r>
              <a:rPr lang="tr-TR" sz="2800" b="1" dirty="0"/>
              <a:t> </a:t>
            </a:r>
            <a:endParaRPr lang="tr-TR" sz="2800" dirty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07504" y="1268760"/>
            <a:ext cx="8712968" cy="619077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9</a:t>
            </a:fld>
            <a:endParaRPr lang="tr-TR"/>
          </a:p>
        </p:txBody>
      </p:sp>
      <p:pic>
        <p:nvPicPr>
          <p:cNvPr id="5" name="Picture 2" descr="http://www.computing.co.uk/IMG/432/243432/arm-cortex-a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/>
          <a:stretch/>
        </p:blipFill>
        <p:spPr bwMode="auto">
          <a:xfrm>
            <a:off x="7691017" y="33703"/>
            <a:ext cx="1385632" cy="9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EA20-6880-4E31-A8AB-41F54980506B}" type="datetime1">
              <a:rPr lang="tr-TR" smtClean="0"/>
              <a:t>20.2.2018</a:t>
            </a:fld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BLM206 Microprocessor Systems - 2015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128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6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untain">
  <a:themeElements>
    <a:clrScheme name="Mountain">
      <a:dk1>
        <a:srgbClr val="000000"/>
      </a:dk1>
      <a:lt1>
        <a:srgbClr val="FFFFFF"/>
      </a:lt1>
      <a:dk2>
        <a:srgbClr val="0536B3"/>
      </a:dk2>
      <a:lt2>
        <a:srgbClr val="7CB7F8"/>
      </a:lt2>
      <a:accent1>
        <a:srgbClr val="3F9EE4"/>
      </a:accent1>
      <a:accent2>
        <a:srgbClr val="77B559"/>
      </a:accent2>
      <a:accent3>
        <a:srgbClr val="E4A81B"/>
      </a:accent3>
      <a:accent4>
        <a:srgbClr val="108BB4"/>
      </a:accent4>
      <a:accent5>
        <a:srgbClr val="DA7328"/>
      </a:accent5>
      <a:accent6>
        <a:srgbClr val="AE589F"/>
      </a:accent6>
      <a:hlink>
        <a:srgbClr val="460245"/>
      </a:hlink>
      <a:folHlink>
        <a:srgbClr val="AC17D6"/>
      </a:folHlink>
    </a:clrScheme>
    <a:fontScheme name="Mountain">
      <a:majorFont>
        <a:latin typeface="Gill Sans MT"/>
        <a:ea typeface=""/>
        <a:cs typeface=""/>
        <a:font script="Cyrl" typeface="Arial"/>
        <a:font script="Grek" typeface="Arial"/>
        <a:font script="Jpan" typeface="HG丸ｺﾞｼｯｸM-PRO"/>
        <a:font script="Hang" typeface="HY 헤드라인 M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ill Sans MT"/>
        <a:ea typeface=""/>
        <a:cs typeface=""/>
        <a:font script="Cyrl" typeface="Arial"/>
        <a:font script="Grek" typeface="Arial"/>
        <a:font script="Jpan" typeface="HG丸ｺﾞｼｯｸM-PRO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untain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0000"/>
              </a:schemeClr>
            </a:gs>
            <a:gs pos="50000">
              <a:schemeClr val="phClr">
                <a:tint val="2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40000"/>
                <a:shade val="100000"/>
                <a:hueMod val="100000"/>
                <a:satMod val="100000"/>
              </a:schemeClr>
            </a:gs>
            <a:gs pos="30000">
              <a:schemeClr val="phClr">
                <a:tint val="100000"/>
                <a:shade val="100000"/>
                <a:hueMod val="100000"/>
                <a:satMod val="100000"/>
              </a:schemeClr>
            </a:gs>
            <a:gs pos="6800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40000"/>
                <a:shade val="100000"/>
                <a:hueMod val="100000"/>
                <a:sat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br" rotWithShape="0">
              <a:srgbClr val="000000">
                <a:alpha val="0"/>
              </a:srgbClr>
            </a:outerShdw>
          </a:effectLst>
        </a:effectStyle>
        <a:effectStyle>
          <a:effectLst>
            <a:outerShdw blurRad="38100" dist="25400" dir="5400000" algn="ctr" rotWithShape="0">
              <a:srgbClr val="EBE9ED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glow" dir="b"/>
          </a:scene3d>
          <a:sp3d contourW="6350" prstMaterial="softEdge">
            <a:bevelT w="25400" h="25400"/>
            <a:contourClr>
              <a:schemeClr val="phClr">
                <a:tint val="9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reflection blurRad="12700" stA="40000" endPos="40000" dist="25400" dir="5400000" sy="-100000" rotWithShape="0"/>
          </a:effectLst>
          <a:scene3d>
            <a:camera prst="perspectiveFront"/>
            <a:lightRig rig="glow" dir="b"/>
          </a:scene3d>
          <a:sp3d contourW="6350" prstMaterial="softEdge">
            <a:bevelT w="50800" h="25400"/>
            <a:contourClr>
              <a:schemeClr val="phClr">
                <a:tint val="100000"/>
                <a:shade val="8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95000"/>
                <a:satMod val="100000"/>
              </a:schemeClr>
            </a:gs>
            <a:gs pos="100000">
              <a:schemeClr val="phClr">
                <a:tint val="10000"/>
                <a:satMod val="300000"/>
              </a:schemeClr>
            </a:gs>
          </a:gsLst>
          <a:lin ang="13000000" scaled="0"/>
        </a:gradFill>
        <a:blipFill>
          <a:blip xmlns:r="http://schemas.openxmlformats.org/officeDocument/2006/relationships" r:embed="rId1">
            <a:duotone>
              <a:schemeClr val="phClr">
                <a:shade val="75000"/>
              </a:schemeClr>
              <a:schemeClr val="phClr">
                <a:tint val="55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2520</TotalTime>
  <Words>690</Words>
  <Application>Microsoft Office PowerPoint</Application>
  <PresentationFormat>Ekran Gösterisi (4:3)</PresentationFormat>
  <Paragraphs>224</Paragraphs>
  <Slides>67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67</vt:i4>
      </vt:variant>
    </vt:vector>
  </HeadingPairs>
  <TitlesOfParts>
    <vt:vector size="73" baseType="lpstr">
      <vt:lpstr>맑은 고딕</vt:lpstr>
      <vt:lpstr>Arial</vt:lpstr>
      <vt:lpstr>Calibri</vt:lpstr>
      <vt:lpstr>Gill Sans MT</vt:lpstr>
      <vt:lpstr>Wingdings 2</vt:lpstr>
      <vt:lpstr>Mountain</vt:lpstr>
      <vt:lpstr>BLM206  Microprocessor Systems -  Mikroişlemci Sistemleri 2.Hafta Microprocessor Overview</vt:lpstr>
      <vt:lpstr>PowerPoint Sunusu</vt:lpstr>
      <vt:lpstr>ARM Partnership Model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STM32Cubemx</vt:lpstr>
      <vt:lpstr>stm32f4 discovery board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Exaple :  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Öğrenci İşleri Sistemi Bologna Süreci</dc:title>
  <dc:creator>pc</dc:creator>
  <cp:lastModifiedBy>Erebor</cp:lastModifiedBy>
  <cp:revision>211</cp:revision>
  <dcterms:created xsi:type="dcterms:W3CDTF">2011-06-23T12:03:39Z</dcterms:created>
  <dcterms:modified xsi:type="dcterms:W3CDTF">2018-02-20T19:21:26Z</dcterms:modified>
</cp:coreProperties>
</file>